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57" r:id="rId3"/>
    <p:sldId id="259" r:id="rId4"/>
    <p:sldId id="258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B9DC0-580A-46F4-92EB-D869D707CA78}" type="datetimeFigureOut">
              <a:rPr lang="en-CA" smtClean="0"/>
              <a:pPr/>
              <a:t>03/05/2021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E5808-4EC7-4CAD-8EE0-40F69479AE8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555071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xmlns="" id="{D5DEDECA-5667-4118-B13D-B4E09D99B9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51840B-DFDF-4194-85A4-04CDFFBA4A0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xmlns="" id="{4262D58F-967E-4113-B02E-7F9192C942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xmlns="" id="{CC0330B2-BCD7-4D72-A923-1360CA604F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3435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xmlns="" id="{C7679A12-ABF4-4234-86C6-7426CE3825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055539-44CB-4C7E-98D3-CC883A7A581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xmlns="" id="{AFE7234C-6F13-4618-8072-11981C77AF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xmlns="" id="{7D7D0FAA-6BE3-49DD-BC7B-80CEB7FE36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234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xmlns="" id="{6EE510E7-2DD7-40FB-8066-0DA2181277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C60AA8-51E0-4951-8A0E-31C05D9B7EB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xmlns="" id="{75747E5A-3834-4AA0-838A-4DAAB61A42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xmlns="" id="{994A8A39-B131-47CF-801A-989C1AFCC5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7367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xmlns="" id="{D8E934B9-2BBC-4DCA-B03D-0EA1713379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F0E60E-4FB5-4BBF-B55C-59ACA5FE21C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xmlns="" id="{9C60783A-371D-4AC8-8681-AFCA5CE67D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xmlns="" id="{C469115D-5E76-4284-A080-E56663B5F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0670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B8FB5B-FF74-4DB1-99B4-F23147D30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9799615-F3C9-4854-AE23-66B3F53AF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8F9CEE-F5F5-453E-B64E-2EC3C3EB2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0489-5063-4978-9FAB-3E7E473B8504}" type="datetimeFigureOut">
              <a:rPr lang="en-CA" smtClean="0"/>
              <a:pPr/>
              <a:t>03/05/2021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87DD65-8D35-4678-9E0A-77E446DA1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102948-41DC-4F4B-9AB4-6797C129C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0661-A61E-4717-A032-C7B2609B864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75607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AE2EFA-F001-4C63-B741-2857EA763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3B8E75-78AA-4BF0-83BA-408B989442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2136E8-1E98-4C20-9214-02ABE6E07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0489-5063-4978-9FAB-3E7E473B8504}" type="datetimeFigureOut">
              <a:rPr lang="en-CA" smtClean="0"/>
              <a:pPr/>
              <a:t>03/05/2021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1EF218-02ED-4621-9CCD-B56C3465A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9B4D15-E6E7-4AA0-9D20-F4B1713F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0661-A61E-4717-A032-C7B2609B864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62552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780CF88-A63E-4D10-B9E6-65CA44A1B3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1178A9B-9283-412B-B3EA-62735BC02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05DBCA-1DB5-416F-BC5B-FE3899831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0489-5063-4978-9FAB-3E7E473B8504}" type="datetimeFigureOut">
              <a:rPr lang="en-CA" smtClean="0"/>
              <a:pPr/>
              <a:t>03/05/2021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4C3F79-CA66-4753-B15A-27A317C05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0FA670-4566-4696-B40D-F8676FCC8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0661-A61E-4717-A032-C7B2609B864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128817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89FD742-9540-4A78-B72C-702A805485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82CBB69-0AFB-4E4D-9C8D-3F72A4D99C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2C47BED-44B9-4C7B-97E0-E5566C06DF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4479C5-B7DC-4FDD-84DB-5971AC07D4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14097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32DA090-EA03-4FC3-B4A2-EB9C6CEF2C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DFCD364-F049-4BFF-80DE-9FBE8A81D6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DB33A11-E38C-4A3E-9824-149196FC88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CD96B5-A57B-431C-A6A7-C590EC5256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56697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F23A293-2812-4B9D-AC7F-D21C98EC5E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6A72C9F-E864-468F-9E69-5135DD7FAA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A4F695D-5E5E-490D-AD3E-4A191F52F3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9B3D2-75A3-49C8-A871-835AA72524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87620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8B692BA-C2D3-458A-AD4C-BF586EEFD4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A99285F-9DAA-4698-BB03-A374D1FDB5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BF3329F-0803-463A-80D7-697B325385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53D2B-53F1-4387-B2D9-5E7C685FED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16324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AF623A8F-3C07-43B6-A98F-EF26DE25FF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661E17D3-B2C9-4014-B88A-EF4220C03E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640ADEEA-5535-45C5-8013-7A04C4594B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6D2A6-2029-49E6-8CF4-C13347457D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5016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DAC14328-7F34-4864-87FC-2AB28A321F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D5C3CA8F-B9A0-4256-B5E2-C3E10368D3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35E0FACF-DE6D-46CA-A78F-D093D97168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11A3CD-46F6-4161-944D-FF0AAE798E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02450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D06A0289-8C71-4610-A1E2-0D25E2E0D9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43C2ED2-7E2F-4FDC-8BB3-E65C8E8823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E1F80A0F-801A-4242-BE9D-F5685E704F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7CB9E2-24C4-4986-A40D-1B8E9F23FC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12856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7139FEE-F003-464C-9B49-6B3E8098A9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420D5CE-5E51-48C7-81AC-040455AC6F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7754A42-2E43-435B-9AFB-2DA35A1455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19F61-959A-4CB6-9B75-996A053A82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6984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0D3AD-5F59-446F-B56F-2DDBC885F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F5EFC0-7429-47CC-9CAB-4677EA87A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C215A1-3FB3-44AC-9EAD-AC59B3AEA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0489-5063-4978-9FAB-3E7E473B8504}" type="datetimeFigureOut">
              <a:rPr lang="en-CA" smtClean="0"/>
              <a:pPr/>
              <a:t>03/05/2021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1C3F26-6260-4408-91D3-18CE94CC4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F0365D-1C8E-420C-8DCB-9A5D7F15C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0661-A61E-4717-A032-C7B2609B864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624837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6748672-AD0B-49B1-935E-4D20F629BA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E47E780-4227-46FD-B19F-29632EC179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BB526C3-1C58-462B-9E8F-C68C5C38A2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EFB15-DBFB-4759-91EB-301B1CC799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44347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F5F7708-E776-4217-9C5B-9FD66B8763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D49A25A-2A0F-4B3E-B9BE-2A4B6B63A6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8D1A705-2AA9-4D75-89F4-AA21376E4C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5841E6-E3D5-48F2-B333-7DC986C2A7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73239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27D118F-3FAF-4E0F-8BA3-2EA06655B7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1E2C723-1F55-435B-8A2D-2B3DB203A1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91046F4-2D51-4075-A940-7F7D8A285F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143232-AB39-4A95-A1C7-70BDFDD3BF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7958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DE90F1-2F4D-471B-8741-319978D57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371AD6-843D-47B8-B5F0-C4778159C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1A18B1-91C7-42FB-9597-1761C2378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0489-5063-4978-9FAB-3E7E473B8504}" type="datetimeFigureOut">
              <a:rPr lang="en-CA" smtClean="0"/>
              <a:pPr/>
              <a:t>03/05/2021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DED31E-55B8-4500-8E6F-BBBF5BD8D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DB668B-67FC-40FA-B074-128FFE2E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0661-A61E-4717-A032-C7B2609B864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827317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CE9278-C79F-4573-AA18-6DD2EBDD0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A7C4A5-C669-41E4-AB09-D611D4730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BD432BE-D3EA-4F67-B37F-A9C4E3235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611472-E3E0-4C54-87D4-8BCFE9A8F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0489-5063-4978-9FAB-3E7E473B8504}" type="datetimeFigureOut">
              <a:rPr lang="en-CA" smtClean="0"/>
              <a:pPr/>
              <a:t>03/05/2021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E7D434-6D7E-4753-9A2D-F3FDF444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993CE0-8EEE-4FF8-83C1-B3DF0486A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0661-A61E-4717-A032-C7B2609B864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873643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FCB3D-9970-4EF3-94BB-75E02EDBC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6A040A1-4FB8-4D14-B075-1272707C6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23BC35-EC7F-461F-9666-92D2557DA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6264406-7FC5-451C-A4EA-D13A078851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46981CD-059D-4CD4-B15D-3182312283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66DF951-84CC-4E8F-9861-ACD4D11F1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0489-5063-4978-9FAB-3E7E473B8504}" type="datetimeFigureOut">
              <a:rPr lang="en-CA" smtClean="0"/>
              <a:pPr/>
              <a:t>03/05/2021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2DC4A69-35C9-4026-8E81-BF43D679D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7F697D1-D499-4B38-A931-6F43301EA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0661-A61E-4717-A032-C7B2609B864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36862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D504A1-B482-4DEB-9857-E56B85459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D6DFABC-EE93-4412-AAED-4EF24A134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0489-5063-4978-9FAB-3E7E473B8504}" type="datetimeFigureOut">
              <a:rPr lang="en-CA" smtClean="0"/>
              <a:pPr/>
              <a:t>03/05/2021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4763B2C-26CB-4972-A226-0364ECDDA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0107363-933D-4EF7-AD78-68C84038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0661-A61E-4717-A032-C7B2609B864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60347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7CE86AF-0DFB-4914-8A1C-EB9DB89C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0489-5063-4978-9FAB-3E7E473B8504}" type="datetimeFigureOut">
              <a:rPr lang="en-CA" smtClean="0"/>
              <a:pPr/>
              <a:t>03/05/2021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3BDAAD6-E24E-4A86-AA0D-9A3EEF045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9C0C096-4DE8-4167-A47D-CF4D9223C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0661-A61E-4717-A032-C7B2609B864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67051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05AE4F-1975-4A73-B867-CB526A1CC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93B025-3F43-4124-B324-3D8C43734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8802545-11A2-457D-8E42-04BFCAA7F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36C980-1C9D-43C9-8829-43EF6A434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0489-5063-4978-9FAB-3E7E473B8504}" type="datetimeFigureOut">
              <a:rPr lang="en-CA" smtClean="0"/>
              <a:pPr/>
              <a:t>03/05/2021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FF489D-156B-4D48-A6CD-16E1F78D8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F4FD62-DFE0-40B5-9C0F-C88ED5631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0661-A61E-4717-A032-C7B2609B864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12069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E1F1F1-EE4C-4091-AA67-5AA7BAEC0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4993CF-8E5E-4D34-A1E4-FB36891672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C9E3277-039A-47FD-866F-5D36331FE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165896E-32EA-4304-9A2F-2FB9EBF61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0489-5063-4978-9FAB-3E7E473B8504}" type="datetimeFigureOut">
              <a:rPr lang="en-CA" smtClean="0"/>
              <a:pPr/>
              <a:t>03/05/2021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C37335-CDA7-4A87-9558-3DC96F34B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5F1983-CF31-4153-9129-D1FD974A9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0661-A61E-4717-A032-C7B2609B864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104847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86DF6A7-6F82-4C9F-A7AF-10BB7DFD7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5318BD-FEB4-4EBF-ABB3-4EB7BA6A1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8F5C0D-B791-426C-A20D-CCEBCAE4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00489-5063-4978-9FAB-3E7E473B8504}" type="datetimeFigureOut">
              <a:rPr lang="en-CA" smtClean="0"/>
              <a:pPr/>
              <a:t>03/05/2021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DD2722-BBE7-4D30-9CC0-9259FAADFD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FDD434-32C3-41D8-87D0-25BB83A70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00661-A61E-4717-A032-C7B2609B864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28170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06ED01C9-9574-4CDE-97E7-265EB51FCD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D4C4F412-4727-419C-B004-18838A0730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04C2149E-80F7-4D9E-936F-60A1E076289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293F4E46-82B5-4E8E-AD7A-E55812685CE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A69BE9CC-4D89-40E8-8493-AFAB5978821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62308DB-EEAD-4AF5-A09C-A758D1CF9E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50576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112DEE-5362-45CD-9F4A-B777380E7873}"/>
              </a:ext>
            </a:extLst>
          </p:cNvPr>
          <p:cNvSpPr/>
          <p:nvPr/>
        </p:nvSpPr>
        <p:spPr>
          <a:xfrm>
            <a:off x="3420547" y="550836"/>
            <a:ext cx="57390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dirty="0"/>
              <a:t> </a:t>
            </a:r>
            <a:r>
              <a:rPr lang="en-C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Enteric Gram-Negative Rods </a:t>
            </a:r>
          </a:p>
          <a:p>
            <a:pPr algn="ctr"/>
            <a:r>
              <a:rPr lang="en-C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Enterobacteriaceae)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4DB4243-C069-425F-840B-FD7C64FD17F3}"/>
              </a:ext>
            </a:extLst>
          </p:cNvPr>
          <p:cNvSpPr/>
          <p:nvPr/>
        </p:nvSpPr>
        <p:spPr>
          <a:xfrm>
            <a:off x="1151282" y="1875181"/>
            <a:ext cx="988943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Enterobacteriaceae  are a large, heterogeneous group of gram-negative rods whose natural habitat is the intestinal tract of humans and animals.</a:t>
            </a:r>
          </a:p>
          <a:p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Include: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Escherichia,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Shigella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Salmonella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Enterobacter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Klebsiella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Serratia,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C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Proteus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and others. Some enteric organisms, such as  </a:t>
            </a:r>
            <a:r>
              <a:rPr lang="en-C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Escherichia coli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	are part of the normal microbiota and incidentally cause disease, but 	others, the </a:t>
            </a:r>
            <a:r>
              <a:rPr lang="en-C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salmonellae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C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shigellae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are regularly pathogenic for 	humans.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947542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xmlns="" id="{10147E41-3CAE-4CE3-934F-8A089B1D5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/>
              <a:t>E. coli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xmlns="" id="{5794F1AB-D171-40B0-91C3-242D42538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Aerobe and facultative anaerobe</a:t>
            </a:r>
          </a:p>
          <a:p>
            <a:r>
              <a:rPr lang="en-US" altLang="en-US" dirty="0"/>
              <a:t>Optimum temperature for growth 37C</a:t>
            </a:r>
          </a:p>
          <a:p>
            <a:r>
              <a:rPr lang="en-US" altLang="en-US" b="1" dirty="0"/>
              <a:t>Tolerates bile salt</a:t>
            </a:r>
            <a:r>
              <a:rPr lang="en-US" altLang="en-US" dirty="0"/>
              <a:t>, Grows on MacConkey agar forms pink </a:t>
            </a:r>
            <a:r>
              <a:rPr lang="en-US" altLang="en-US" dirty="0" err="1"/>
              <a:t>colour</a:t>
            </a:r>
            <a:r>
              <a:rPr lang="en-US" altLang="en-US" dirty="0"/>
              <a:t> colonies due to lactose fermentation</a:t>
            </a:r>
          </a:p>
          <a:p>
            <a:r>
              <a:rPr lang="en-US" altLang="en-US" dirty="0" err="1"/>
              <a:t>Metalic</a:t>
            </a:r>
            <a:r>
              <a:rPr lang="en-US" altLang="en-US" dirty="0"/>
              <a:t> green sheen on Eosin Methylene Blue agar (EMB) </a:t>
            </a:r>
          </a:p>
          <a:p>
            <a:pPr>
              <a:buFontTx/>
              <a:buNone/>
            </a:pPr>
            <a:r>
              <a:rPr lang="en-US" altLang="en-US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46EE8047-3006-407F-9E49-175BFC2B8567}"/>
              </a:ext>
            </a:extLst>
          </p:cNvPr>
          <p:cNvSpPr txBox="1">
            <a:spLocks/>
          </p:cNvSpPr>
          <p:nvPr/>
        </p:nvSpPr>
        <p:spPr bwMode="auto">
          <a:xfrm>
            <a:off x="2133600" y="4876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kern="0" dirty="0" err="1">
                <a:solidFill>
                  <a:srgbClr val="000000"/>
                </a:solidFill>
                <a:latin typeface="Arial"/>
              </a:rPr>
              <a:t>IMViC</a:t>
            </a:r>
            <a:r>
              <a:rPr lang="en-US" sz="3200" kern="0" dirty="0">
                <a:solidFill>
                  <a:srgbClr val="000000"/>
                </a:solidFill>
                <a:latin typeface="Arial"/>
              </a:rPr>
              <a:t> + + - - (Indole, methyl red, VP, Citrate</a:t>
            </a:r>
            <a:r>
              <a:rPr lang="en-US" sz="4400" kern="0" dirty="0">
                <a:solidFill>
                  <a:srgbClr val="000000"/>
                </a:solidFill>
                <a:latin typeface="Arial"/>
              </a:rPr>
              <a:t/>
            </a:r>
            <a:br>
              <a:rPr lang="en-US" sz="4400" kern="0" dirty="0">
                <a:solidFill>
                  <a:srgbClr val="000000"/>
                </a:solidFill>
                <a:latin typeface="Arial"/>
              </a:rPr>
            </a:br>
            <a:endParaRPr lang="en-US" sz="44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12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KGMC\Desktop\images (7).jpg">
            <a:extLst>
              <a:ext uri="{FF2B5EF4-FFF2-40B4-BE49-F238E27FC236}">
                <a16:creationId xmlns:a16="http://schemas.microsoft.com/office/drawing/2014/main" xmlns="" id="{FCA97DBC-62C9-4803-B0C9-5E71DDC278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657601" y="4267201"/>
            <a:ext cx="2143125" cy="2143125"/>
          </a:xfrm>
          <a:noFill/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xmlns="" id="{3A961E28-CC9E-493F-99F4-585E399C1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1" y="1447801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7ACC23A5-D2FA-42C3-B493-6050FEFEF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6764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xmlns="" id="{0F322860-9369-48AE-BCED-E04D868CB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1" y="4267201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itle 6">
            <a:extLst>
              <a:ext uri="{FF2B5EF4-FFF2-40B4-BE49-F238E27FC236}">
                <a16:creationId xmlns:a16="http://schemas.microsoft.com/office/drawing/2014/main" xmlns="" id="{AA12E7BD-AF75-412A-8AAE-9120BD503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IMViC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6512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0F7F71-ED13-48B7-90D1-A0EB44B1C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Antigenic structure</a:t>
            </a:r>
            <a:endParaRPr lang="en-US" dirty="0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xmlns="" id="{0DDD29AA-8171-4958-99DD-7D1F757B4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O somatic</a:t>
            </a:r>
          </a:p>
          <a:p>
            <a:r>
              <a:rPr lang="en-US" altLang="en-US"/>
              <a:t>H flagellar</a:t>
            </a:r>
          </a:p>
          <a:p>
            <a:r>
              <a:rPr lang="en-US" altLang="en-US"/>
              <a:t>K capsular</a:t>
            </a:r>
          </a:p>
          <a:p>
            <a:endParaRPr lang="en-US" altLang="en-US"/>
          </a:p>
          <a:p>
            <a:r>
              <a:rPr lang="en-US" altLang="en-US"/>
              <a:t>K has a strong association with virulence, particularly meningitis, pyelonephritis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4117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34CAE8D8-2A3B-4CD3-877D-70E35E825D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8382000" cy="1143000"/>
          </a:xfrm>
        </p:spPr>
        <p:txBody>
          <a:bodyPr/>
          <a:lstStyle/>
          <a:p>
            <a:pPr algn="l" eaLnBrk="1" hangingPunct="1"/>
            <a:r>
              <a:rPr lang="cs-CZ" altLang="en-US" sz="3600"/>
              <a:t>Factors of pathogenicity and virulence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450F6852-F2C7-4E87-8DF9-13841E2F02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905000"/>
            <a:ext cx="8534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800"/>
              <a:t>Endotoxin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800"/>
              <a:t>Capsule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800"/>
              <a:t>Antigenic variation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E</a:t>
            </a:r>
            <a:r>
              <a:rPr lang="cs-CZ" altLang="en-US" sz="2800"/>
              <a:t>xotoxin</a:t>
            </a:r>
            <a:r>
              <a:rPr lang="en-US" altLang="en-US" sz="2800"/>
              <a:t>- Hemolysins, </a:t>
            </a:r>
            <a:r>
              <a:rPr lang="en-US" altLang="en-US" sz="2800" b="1"/>
              <a:t>Enterotoxins- LT, ST, VT</a:t>
            </a:r>
            <a:endParaRPr lang="cs-CZ" altLang="en-US" sz="2800" b="1"/>
          </a:p>
          <a:p>
            <a:pPr eaLnBrk="1" hangingPunct="1">
              <a:lnSpc>
                <a:spcPct val="90000"/>
              </a:lnSpc>
            </a:pPr>
            <a:r>
              <a:rPr lang="cs-CZ" altLang="en-US" sz="2800"/>
              <a:t>Adhesins</a:t>
            </a:r>
            <a:r>
              <a:rPr lang="en-US" altLang="en-US" sz="2800"/>
              <a:t>, fimbriae</a:t>
            </a:r>
            <a:endParaRPr lang="cs-CZ" altLang="en-US" sz="2800"/>
          </a:p>
        </p:txBody>
      </p:sp>
    </p:spTree>
    <p:extLst>
      <p:ext uri="{BB962C8B-B14F-4D97-AF65-F5344CB8AC3E}">
        <p14:creationId xmlns:p14="http://schemas.microsoft.com/office/powerpoint/2010/main" xmlns="" val="203922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xmlns="" id="{3CDC313A-BB3B-4644-B764-71F54AB7B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Infections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xmlns="" id="{0B1BCCB0-396B-4C9C-977F-DADB9CC54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Urinary tract infection</a:t>
            </a:r>
          </a:p>
          <a:p>
            <a:r>
              <a:rPr lang="en-US" altLang="en-US"/>
              <a:t>Diarrhoea</a:t>
            </a:r>
          </a:p>
          <a:p>
            <a:r>
              <a:rPr lang="en-US" altLang="en-US"/>
              <a:t>Pyogenic/wound infection-post surgical</a:t>
            </a:r>
          </a:p>
          <a:p>
            <a:r>
              <a:rPr lang="en-US" altLang="en-US"/>
              <a:t>Septicemia</a:t>
            </a:r>
          </a:p>
          <a:p>
            <a:r>
              <a:rPr lang="en-US" altLang="en-US" b="1"/>
              <a:t>Neonatal meningitis</a:t>
            </a:r>
          </a:p>
        </p:txBody>
      </p:sp>
    </p:spTree>
    <p:extLst>
      <p:ext uri="{BB962C8B-B14F-4D97-AF65-F5344CB8AC3E}">
        <p14:creationId xmlns:p14="http://schemas.microsoft.com/office/powerpoint/2010/main" xmlns="" val="71985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7BD6A7-E938-40C6-A405-2D25D3FF3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Urinary tract infections</a:t>
            </a:r>
            <a:endParaRPr lang="en-US" dirty="0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xmlns="" id="{2BA812EA-C0FB-4763-8EF9-18D943361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E. coli is the most common cause of UTI</a:t>
            </a:r>
          </a:p>
          <a:p>
            <a:r>
              <a:rPr lang="en-US" altLang="en-US" sz="2800" dirty="0"/>
              <a:t>Account for 90% of cases in sexually active women, Why?</a:t>
            </a:r>
          </a:p>
          <a:p>
            <a:r>
              <a:rPr lang="en-US" altLang="en-US" sz="2800" b="1" dirty="0"/>
              <a:t>Ascending infection </a:t>
            </a:r>
            <a:endParaRPr lang="en-US" altLang="en-US" sz="28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0774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65FED347-EE07-475F-9C4A-DBF9528B2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Types of diarrheagenic E.coli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B6493E30-7D4C-406C-8E1A-AF53439BD2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ETEC entero toxic E. coli</a:t>
            </a:r>
          </a:p>
          <a:p>
            <a:pPr eaLnBrk="1" hangingPunct="1"/>
            <a:r>
              <a:rPr lang="en-US" altLang="en-US"/>
              <a:t>EIEC- entero invasive E. coli</a:t>
            </a:r>
          </a:p>
          <a:p>
            <a:pPr eaLnBrk="1" hangingPunct="1"/>
            <a:r>
              <a:rPr lang="en-US" altLang="en-US"/>
              <a:t>EPEC enetro pathogenic</a:t>
            </a:r>
          </a:p>
          <a:p>
            <a:pPr eaLnBrk="1" hangingPunct="1"/>
            <a:r>
              <a:rPr lang="en-US" altLang="en-US"/>
              <a:t>EAEC entero aggregative</a:t>
            </a:r>
          </a:p>
          <a:p>
            <a:pPr eaLnBrk="1" hangingPunct="1"/>
            <a:r>
              <a:rPr lang="en-US" altLang="en-US"/>
              <a:t>EHEC entero haemorrhagic- some strains can cause “Hemolytic uremic syndrome”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4436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xmlns="" id="{02503653-F2E7-456B-8890-7CE934670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81201"/>
            <a:ext cx="8229600" cy="4525963"/>
          </a:xfrm>
        </p:spPr>
        <p:txBody>
          <a:bodyPr/>
          <a:lstStyle/>
          <a:p>
            <a:r>
              <a:rPr lang="en-US" altLang="en-US" sz="2400" dirty="0"/>
              <a:t>LT–is </a:t>
            </a:r>
            <a:r>
              <a:rPr lang="en-US" altLang="en-US" sz="2400" b="1" dirty="0"/>
              <a:t>heat labile </a:t>
            </a:r>
            <a:r>
              <a:rPr lang="en-US" altLang="en-US" sz="2400" dirty="0"/>
              <a:t>and binds to specific  Gm11 gangliosides on epithelial cells of small intestine where it stimulates production of cAMP. </a:t>
            </a:r>
          </a:p>
          <a:p>
            <a:r>
              <a:rPr lang="en-US" altLang="en-US" sz="2400" dirty="0"/>
              <a:t>Increased cAMP opens up chloride channel, leading to Cl secretion in to bowel lumen. Sodium follows to maintain electroneutrality. Resulting in </a:t>
            </a:r>
            <a:r>
              <a:rPr lang="en-US" altLang="en-US" sz="2400" b="1" dirty="0"/>
              <a:t>secretory </a:t>
            </a:r>
            <a:r>
              <a:rPr lang="en-US" altLang="en-US" sz="2400" b="1" dirty="0" err="1"/>
              <a:t>diarrhoea</a:t>
            </a:r>
            <a:r>
              <a:rPr lang="en-US" altLang="en-US" sz="2400" dirty="0"/>
              <a:t> which is watery.</a:t>
            </a:r>
          </a:p>
        </p:txBody>
      </p:sp>
      <p:sp>
        <p:nvSpPr>
          <p:cNvPr id="12291" name="Title 3">
            <a:extLst>
              <a:ext uri="{FF2B5EF4-FFF2-40B4-BE49-F238E27FC236}">
                <a16:creationId xmlns:a16="http://schemas.microsoft.com/office/drawing/2014/main" xmlns="" id="{B5FA4A50-8209-44EE-A534-A333080CC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Toxins </a:t>
            </a:r>
          </a:p>
        </p:txBody>
      </p:sp>
    </p:spTree>
    <p:extLst>
      <p:ext uri="{BB962C8B-B14F-4D97-AF65-F5344CB8AC3E}">
        <p14:creationId xmlns:p14="http://schemas.microsoft.com/office/powerpoint/2010/main" xmlns="" val="32350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xmlns="" id="{531BB641-5766-47CC-A13C-85E716AA8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Produce 2 types of enterotoxin: LT &amp; ST</a:t>
            </a:r>
          </a:p>
          <a:p>
            <a:r>
              <a:rPr lang="en-US" altLang="en-US"/>
              <a:t>Entero toxigenic E coli is common cause for </a:t>
            </a:r>
            <a:r>
              <a:rPr lang="en-US" altLang="en-US" b="1"/>
              <a:t>travellers diarrhoea </a:t>
            </a:r>
            <a:r>
              <a:rPr lang="en-US" altLang="en-US"/>
              <a:t>and watery diarrhoea in children. </a:t>
            </a:r>
          </a:p>
        </p:txBody>
      </p:sp>
      <p:sp>
        <p:nvSpPr>
          <p:cNvPr id="13315" name="Title 1">
            <a:extLst>
              <a:ext uri="{FF2B5EF4-FFF2-40B4-BE49-F238E27FC236}">
                <a16:creationId xmlns:a16="http://schemas.microsoft.com/office/drawing/2014/main" xmlns="" id="{8C679372-F170-416C-BF1A-DF87851C4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000">
                <a:solidFill>
                  <a:schemeClr val="tx1"/>
                </a:solidFill>
              </a:rPr>
              <a:t>Entero toxigenic E. coli (ETEC)</a:t>
            </a:r>
            <a:endParaRPr lang="en-US" altLang="en-US" sz="4000"/>
          </a:p>
        </p:txBody>
      </p:sp>
    </p:spTree>
    <p:extLst>
      <p:ext uri="{BB962C8B-B14F-4D97-AF65-F5344CB8AC3E}">
        <p14:creationId xmlns:p14="http://schemas.microsoft.com/office/powerpoint/2010/main" xmlns="" val="196650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08760F-FD74-4A56-A67D-CE01A67D0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Entero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pathogenic E. coli (EPEC)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xmlns="" id="{605916C3-5D61-4134-925D-8868E1E71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153400" cy="4525963"/>
          </a:xfrm>
        </p:spPr>
        <p:txBody>
          <a:bodyPr/>
          <a:lstStyle/>
          <a:p>
            <a:r>
              <a:rPr lang="en-US" altLang="en-US" sz="2800"/>
              <a:t>Important cause of diarrhoea in infants of developing countries.</a:t>
            </a:r>
          </a:p>
          <a:p>
            <a:r>
              <a:rPr lang="en-US" altLang="en-US" sz="2800"/>
              <a:t>Adhere to mucosal cells in small bowel, lead to loss of microvilli, result in watery diarrhoea.</a:t>
            </a:r>
          </a:p>
          <a:p>
            <a:r>
              <a:rPr lang="en-US" altLang="en-US" sz="2800"/>
              <a:t>Normally do not produce toxins, NON INVASIVE</a:t>
            </a:r>
          </a:p>
        </p:txBody>
      </p:sp>
    </p:spTree>
    <p:extLst>
      <p:ext uri="{BB962C8B-B14F-4D97-AF65-F5344CB8AC3E}">
        <p14:creationId xmlns:p14="http://schemas.microsoft.com/office/powerpoint/2010/main" xmlns="" val="181062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479F60A-D855-4791-B688-AAC90C127C54}"/>
              </a:ext>
            </a:extLst>
          </p:cNvPr>
          <p:cNvSpPr/>
          <p:nvPr/>
        </p:nvSpPr>
        <p:spPr>
          <a:xfrm>
            <a:off x="579781" y="1856747"/>
            <a:ext cx="1103243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Enterobacteriaceae  are short gram-negative rods.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Typical morphology is seen in growth on solid media in vitro, but morphology is highly variable in clinical specimens.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Capsules are large and regular in  </a:t>
            </a:r>
            <a:r>
              <a:rPr lang="en-C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Klebsiella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species, less so in  </a:t>
            </a:r>
            <a:r>
              <a:rPr lang="en-C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Enterobacter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species, and uncommon in the other species.  </a:t>
            </a:r>
          </a:p>
          <a:p>
            <a:r>
              <a:rPr lang="en-CA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FB9BDC3-759E-4A9A-A548-E2978BE89B2D}"/>
              </a:ext>
            </a:extLst>
          </p:cNvPr>
          <p:cNvSpPr txBox="1"/>
          <p:nvPr/>
        </p:nvSpPr>
        <p:spPr>
          <a:xfrm>
            <a:off x="3152533" y="616227"/>
            <a:ext cx="5886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Morphology and Identification</a:t>
            </a:r>
          </a:p>
        </p:txBody>
      </p:sp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xmlns="" id="{D0D441BC-B869-4600-A3B0-C3D8B6A90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6132" y="1959251"/>
            <a:ext cx="24669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1168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6CCEF6-AAEE-4D9A-881E-F9B9D00FF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Entero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hemorrhagic E. coli (EHEC) </a:t>
            </a:r>
            <a:endParaRPr lang="en-US" sz="4000" dirty="0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xmlns="" id="{2AA6C222-962C-427F-A562-9C1C695DB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1676401"/>
            <a:ext cx="8229600" cy="4525963"/>
          </a:xfrm>
        </p:spPr>
        <p:txBody>
          <a:bodyPr/>
          <a:lstStyle/>
          <a:p>
            <a:r>
              <a:rPr lang="en-US" altLang="en-US" sz="2400"/>
              <a:t>Produce verotoxin (VT)  also called </a:t>
            </a:r>
            <a:r>
              <a:rPr lang="en-US" altLang="en-US" sz="2400" b="1"/>
              <a:t>Shiga like toxin. </a:t>
            </a:r>
          </a:p>
          <a:p>
            <a:r>
              <a:rPr lang="en-US" altLang="en-US" sz="2400" b="1"/>
              <a:t>Toxin acts systemically- </a:t>
            </a:r>
            <a:r>
              <a:rPr lang="en-US" altLang="en-US" sz="2400"/>
              <a:t>vascular endothelium</a:t>
            </a:r>
          </a:p>
          <a:p>
            <a:r>
              <a:rPr lang="en-US" altLang="en-US" sz="2400"/>
              <a:t>Clinically it can cause mild to severe form of diarrhoea with hemorrhagic </a:t>
            </a:r>
            <a:r>
              <a:rPr lang="en-US" altLang="en-US" sz="2400" b="1"/>
              <a:t>colitis</a:t>
            </a:r>
            <a:r>
              <a:rPr lang="en-US" altLang="en-US" sz="2400"/>
              <a:t>, and potentially fatal </a:t>
            </a:r>
            <a:r>
              <a:rPr lang="en-US" altLang="en-US" sz="2400" b="1"/>
              <a:t>Hemolytic uremic syndrome </a:t>
            </a:r>
            <a:r>
              <a:rPr lang="en-US" altLang="en-US" sz="2400"/>
              <a:t>in young children and elderly</a:t>
            </a:r>
          </a:p>
          <a:p>
            <a:r>
              <a:rPr lang="en-US" altLang="en-US" sz="2400"/>
              <a:t>Typical example is E coli O157:H7, </a:t>
            </a:r>
          </a:p>
          <a:p>
            <a:pPr>
              <a:buFontTx/>
              <a:buNone/>
            </a:pPr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0125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7F2DC4-24C9-4C4F-ACEF-D3ACAFAF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Entero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invasive E. coli (EIEC)</a:t>
            </a:r>
            <a:endParaRPr lang="en-US" sz="4000" dirty="0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xmlns="" id="{22317547-FF4F-401E-9351-614A1A8BD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Produces disease similar to shigella</a:t>
            </a:r>
          </a:p>
          <a:p>
            <a:r>
              <a:rPr lang="en-US" altLang="en-US" sz="2800"/>
              <a:t>Commonly affect children in developing countries and travellers.</a:t>
            </a:r>
          </a:p>
          <a:p>
            <a:r>
              <a:rPr lang="en-US" altLang="en-US" sz="2800"/>
              <a:t>Disease is due to invasion in to mucosal cells of intestine. Bacteria multiply inside epithelial cells and destruction/ inflammation /ulceration occurs with </a:t>
            </a:r>
            <a:r>
              <a:rPr lang="en-US" altLang="en-US" sz="2800" b="1"/>
              <a:t>bloody diarrhoea </a:t>
            </a:r>
            <a:r>
              <a:rPr lang="en-US" altLang="en-US" sz="2800"/>
              <a:t>with mucus and necrotic tissue</a:t>
            </a:r>
          </a:p>
        </p:txBody>
      </p:sp>
    </p:spTree>
    <p:extLst>
      <p:ext uri="{BB962C8B-B14F-4D97-AF65-F5344CB8AC3E}">
        <p14:creationId xmlns:p14="http://schemas.microsoft.com/office/powerpoint/2010/main" xmlns="" val="262084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78C482-71D9-401D-A840-1395EFF42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762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Entero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aggregative E. coli (EAEC)</a:t>
            </a:r>
            <a:b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4000" dirty="0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xmlns="" id="{4A957CFD-E7A4-47DA-91E3-32A48EE3C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2133601"/>
            <a:ext cx="7467600" cy="4525963"/>
          </a:xfrm>
        </p:spPr>
        <p:txBody>
          <a:bodyPr/>
          <a:lstStyle/>
          <a:p>
            <a:r>
              <a:rPr lang="en-US" altLang="en-US"/>
              <a:t>Produce acute/chronic diarrhoea in persons in developing countries.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0441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xmlns="" id="{25721662-2D5B-453E-B456-E5C01065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Mechanism of </a:t>
            </a:r>
            <a:r>
              <a:rPr lang="en-US" altLang="en-US" i="1" dirty="0" smtClean="0"/>
              <a:t>E. coli </a:t>
            </a:r>
            <a:r>
              <a:rPr lang="en-US" altLang="en-US" dirty="0" smtClean="0"/>
              <a:t>infection</a:t>
            </a:r>
            <a:endParaRPr lang="en-US" altLang="en-US" dirty="0"/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xmlns="" id="{69999C5B-C3EA-49D0-BBD3-C906D5D553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10000" y="1982789"/>
            <a:ext cx="4191000" cy="4135437"/>
          </a:xfrm>
          <a:noFill/>
        </p:spPr>
      </p:pic>
    </p:spTree>
    <p:extLst>
      <p:ext uri="{BB962C8B-B14F-4D97-AF65-F5344CB8AC3E}">
        <p14:creationId xmlns:p14="http://schemas.microsoft.com/office/powerpoint/2010/main" xmlns="" val="54399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31DCA14-70B2-4DE1-9455-5E391985C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27" y="1297172"/>
            <a:ext cx="10037134" cy="49861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4F03831-8C9A-4452-AB4E-C668094B1367}"/>
              </a:ext>
            </a:extLst>
          </p:cNvPr>
          <p:cNvSpPr txBox="1"/>
          <p:nvPr/>
        </p:nvSpPr>
        <p:spPr>
          <a:xfrm>
            <a:off x="5018567" y="637953"/>
            <a:ext cx="3040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Klebsiella</a:t>
            </a:r>
            <a:r>
              <a:rPr lang="en-C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spp.</a:t>
            </a:r>
          </a:p>
        </p:txBody>
      </p:sp>
    </p:spTree>
    <p:extLst>
      <p:ext uri="{BB962C8B-B14F-4D97-AF65-F5344CB8AC3E}">
        <p14:creationId xmlns:p14="http://schemas.microsoft.com/office/powerpoint/2010/main" xmlns="" val="116568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98DD53B-0E2C-4CA4-A1C0-0545B315B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383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43AEEC1-8456-4FC7-BE53-7B645BFC6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50" y="0"/>
            <a:ext cx="6019135" cy="4562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553A83C-47A9-4405-8EB1-E9352C22B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785" y="0"/>
            <a:ext cx="4714875" cy="35398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C6CCEC6-AB87-4F0E-ACFB-35FA37B7B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271" y="3723209"/>
            <a:ext cx="3757944" cy="282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304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86904D4-B980-4CE0-A2BA-6F1DBEE82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051" y="121166"/>
            <a:ext cx="6076950" cy="4562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B5D1A44-5529-41D9-A249-3C9B69AC8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27" y="0"/>
            <a:ext cx="4674178" cy="35092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9A50C7E-AB80-49B0-BE04-D2CC75367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86" y="3509297"/>
            <a:ext cx="5258465" cy="322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164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5571341-19B0-44CF-A274-A27F1F575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083" y="1764451"/>
            <a:ext cx="5104735" cy="4562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337279-C628-45FF-9C5D-025535EC2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762" y="1629771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674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2255E5F-A221-4B9B-8038-62C509AAC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009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03F8A6D-267E-4F76-A3ED-D1D48CAF96B9}"/>
              </a:ext>
            </a:extLst>
          </p:cNvPr>
          <p:cNvSpPr/>
          <p:nvPr/>
        </p:nvSpPr>
        <p:spPr>
          <a:xfrm>
            <a:off x="785191" y="1737486"/>
            <a:ext cx="1039633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C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Enterobacteriaceae  are:</a:t>
            </a:r>
          </a:p>
          <a:p>
            <a:pPr lvl="0"/>
            <a:r>
              <a:rPr lang="en-C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* facultative anaerobes or aerobes</a:t>
            </a:r>
          </a:p>
          <a:p>
            <a:pPr lvl="0"/>
            <a:r>
              <a:rPr lang="en-C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* ferment a wide range of carbohydrates</a:t>
            </a:r>
          </a:p>
          <a:p>
            <a:pPr lvl="0"/>
            <a:r>
              <a:rPr lang="en-C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* possess a complex antigenic structure, and </a:t>
            </a:r>
          </a:p>
          <a:p>
            <a:pPr lvl="0"/>
            <a:r>
              <a:rPr lang="en-C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*produce a variety of toxins and other virulence factors.</a:t>
            </a:r>
          </a:p>
          <a:p>
            <a:pPr lvl="0"/>
            <a:endParaRPr lang="en-CA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C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enteric gram-negative rods, and enteric bacteria are the terms used in this family, but these bacteria may also be called coliforms.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B2AD039-D560-40B8-9A82-231181C474BD}"/>
              </a:ext>
            </a:extLst>
          </p:cNvPr>
          <p:cNvSpPr/>
          <p:nvPr/>
        </p:nvSpPr>
        <p:spPr>
          <a:xfrm>
            <a:off x="4246776" y="790022"/>
            <a:ext cx="3698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Enterobacteriaceae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44137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56BC3F7-E39A-4A84-B2F1-366875577CDE}"/>
              </a:ext>
            </a:extLst>
          </p:cNvPr>
          <p:cNvSpPr txBox="1"/>
          <p:nvPr/>
        </p:nvSpPr>
        <p:spPr>
          <a:xfrm>
            <a:off x="2516432" y="526776"/>
            <a:ext cx="6429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Culture &amp; Growth Characteristics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483B73F-F9DE-4292-852C-410BC300E66E}"/>
              </a:ext>
            </a:extLst>
          </p:cNvPr>
          <p:cNvSpPr/>
          <p:nvPr/>
        </p:nvSpPr>
        <p:spPr>
          <a:xfrm>
            <a:off x="536712" y="1519465"/>
            <a:ext cx="107541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coli  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most of the other enteric bacteria form circular, convex, smooth colonies with distinct edges.  </a:t>
            </a:r>
            <a:r>
              <a:rPr lang="en-C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Enterobacter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colonies are similar but somewhat more mucoid.  </a:t>
            </a:r>
            <a:r>
              <a:rPr lang="en-C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Klebsiella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colonies are large and very mucoid. The </a:t>
            </a:r>
            <a:r>
              <a:rPr lang="en-C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salmonellae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C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shigellae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produce colonies similar to  </a:t>
            </a:r>
            <a:r>
              <a:rPr lang="en-C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coli  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do not ferment lactose. Some strains of  </a:t>
            </a:r>
            <a:r>
              <a:rPr lang="en-C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coli  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 hemolysis on blood agar.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2762CE4-B16D-4784-A5F9-EA8EAFDF5237}"/>
              </a:ext>
            </a:extLst>
          </p:cNvPr>
          <p:cNvSpPr/>
          <p:nvPr/>
        </p:nvSpPr>
        <p:spPr>
          <a:xfrm>
            <a:off x="536712" y="3483486"/>
            <a:ext cx="107541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Carbohydrate fermentation patterns.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production of indole from tryptophan, Voges Proskauer reaction.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 that contain special dyes and carbohydrates (e. g, eosin-methylene blue [EMB], MacConkey, or deoxycholate medium) distinguishes lactose-fermenting (colored) from non–lactose-fermenting colonies (nonpigmented) and may allow rapid presumptive identification of enteric bacteria </a:t>
            </a:r>
          </a:p>
        </p:txBody>
      </p:sp>
    </p:spTree>
    <p:extLst>
      <p:ext uri="{BB962C8B-B14F-4D97-AF65-F5344CB8AC3E}">
        <p14:creationId xmlns:p14="http://schemas.microsoft.com/office/powerpoint/2010/main" xmlns="" val="34927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3EBB781-55F3-43B2-BFAE-1B18BE7BDF13}"/>
              </a:ext>
            </a:extLst>
          </p:cNvPr>
          <p:cNvSpPr/>
          <p:nvPr/>
        </p:nvSpPr>
        <p:spPr>
          <a:xfrm>
            <a:off x="861237" y="1495634"/>
            <a:ext cx="106219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 have been devised to help in identification of the enteric bacteria:</a:t>
            </a:r>
          </a:p>
          <a:p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Triple sugar iron (TSI) agar, which is often used to help differentiate salmonellae and </a:t>
            </a:r>
            <a:r>
              <a:rPr lang="en-C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shigellae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other enteric gram-negative rods in stool cultures.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1A9940F-74E7-4EEB-A31D-D7BD93905455}"/>
              </a:ext>
            </a:extLst>
          </p:cNvPr>
          <p:cNvSpPr txBox="1"/>
          <p:nvPr/>
        </p:nvSpPr>
        <p:spPr>
          <a:xfrm>
            <a:off x="4827179" y="574154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F5A1356-6265-49E9-B88C-A0EEFF1B7E2C}"/>
              </a:ext>
            </a:extLst>
          </p:cNvPr>
          <p:cNvSpPr/>
          <p:nvPr/>
        </p:nvSpPr>
        <p:spPr>
          <a:xfrm>
            <a:off x="873005" y="3364454"/>
            <a:ext cx="78020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C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medium contains 0.1% glucose, 1% sucrose, 1% lactose, ferrous sulfate (for detection of H</a:t>
            </a:r>
            <a:r>
              <a:rPr lang="en-CA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production), tissue extracts (protein growth substrate), and a pH indicator (phenol red). It is poured into a test tube to produce a slant with a deep butt and is inoculated by stabbing bacterial growth into the butt.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3A4AC2-E805-43C7-B4A3-D533FD67E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1706" y="3065293"/>
            <a:ext cx="3930294" cy="278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547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40D9086-B256-473F-A7AA-5A372779F1D5}"/>
              </a:ext>
            </a:extLst>
          </p:cNvPr>
          <p:cNvSpPr/>
          <p:nvPr/>
        </p:nvSpPr>
        <p:spPr>
          <a:xfrm>
            <a:off x="1105791" y="5127017"/>
            <a:ext cx="9675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Organisms producing acid on the slant and acid and gas (bubbles) in the butt are other enteric bacteria.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5C3F8E7-64F8-4A9F-8D9C-3B4528F2EAE6}"/>
              </a:ext>
            </a:extLst>
          </p:cNvPr>
          <p:cNvSpPr/>
          <p:nvPr/>
        </p:nvSpPr>
        <p:spPr>
          <a:xfrm>
            <a:off x="1059711" y="978218"/>
            <a:ext cx="95941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C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only </a:t>
            </a:r>
            <a:r>
              <a:rPr lang="en-C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glucose </a:t>
            </a:r>
            <a:r>
              <a:rPr lang="en-C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fermented, the slant and the butt initially turn yellow from the small amount of acid produced; as the fermentation products are subsequently oxidized to CO</a:t>
            </a:r>
            <a:r>
              <a:rPr lang="en-CA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H</a:t>
            </a:r>
            <a:r>
              <a:rPr lang="en-CA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and released from the slant and as oxidative decarboxylation of proteins continues with formation of amines, the slant turns alkaline (red).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F69C114-9F08-4568-B4AE-BB4F611D3E68}"/>
              </a:ext>
            </a:extLst>
          </p:cNvPr>
          <p:cNvSpPr/>
          <p:nvPr/>
        </p:nvSpPr>
        <p:spPr>
          <a:xfrm>
            <a:off x="1127049" y="3083745"/>
            <a:ext cx="100158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C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C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lactose</a:t>
            </a:r>
            <a:r>
              <a:rPr lang="en-C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C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sucrose</a:t>
            </a:r>
            <a:r>
              <a:rPr lang="en-C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fermented, so much acid is produced that the slant and butt remain yellow (acid). </a:t>
            </a:r>
            <a:r>
              <a:rPr lang="en-CA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Salmonellae</a:t>
            </a:r>
            <a:r>
              <a:rPr lang="en-C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CA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shigellae</a:t>
            </a:r>
            <a:r>
              <a:rPr lang="en-C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typically yield an alkaline slant and an acid butt. Although </a:t>
            </a:r>
            <a:r>
              <a:rPr lang="en-CA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Proteus</a:t>
            </a:r>
            <a:r>
              <a:rPr lang="en-C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Providencia,</a:t>
            </a:r>
            <a:r>
              <a:rPr lang="en-C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CA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Morganella</a:t>
            </a:r>
            <a:r>
              <a:rPr lang="en-C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species produce an alkaline slant and acid butt, they can be identified by their rapid formation of red color in Christensen’s urea medium.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CA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595DC2A-0FD2-4898-BF48-734C6DCA966F}"/>
              </a:ext>
            </a:extLst>
          </p:cNvPr>
          <p:cNvSpPr txBox="1"/>
          <p:nvPr/>
        </p:nvSpPr>
        <p:spPr>
          <a:xfrm>
            <a:off x="5379713" y="261775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TSI</a:t>
            </a:r>
          </a:p>
        </p:txBody>
      </p:sp>
    </p:spTree>
    <p:extLst>
      <p:ext uri="{BB962C8B-B14F-4D97-AF65-F5344CB8AC3E}">
        <p14:creationId xmlns:p14="http://schemas.microsoft.com/office/powerpoint/2010/main" xmlns="" val="226736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8407227-22E8-454C-B4FB-57A08FEEF1F5}"/>
              </a:ext>
            </a:extLst>
          </p:cNvPr>
          <p:cNvSpPr/>
          <p:nvPr/>
        </p:nvSpPr>
        <p:spPr>
          <a:xfrm>
            <a:off x="659218" y="1242650"/>
            <a:ext cx="104092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dirty="0"/>
              <a:t> 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Enterobacteriaceae have a complex antigenic structure: 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O antigens: They are classified by more than 150 different heat-stable somatic O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(lipopolysaccharide) antigens, 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K antigens: More than 100 heat-labile K (capsular) antigens, and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H antigens: More than 50 H (flagellar) antigens </a:t>
            </a:r>
          </a:p>
          <a:p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C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Salmonella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serotype Typhi, the capsular antigens are called Vi antigens.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E56DCDC-F9B9-4663-9ECB-293929E3CB47}"/>
              </a:ext>
            </a:extLst>
          </p:cNvPr>
          <p:cNvSpPr txBox="1"/>
          <p:nvPr/>
        </p:nvSpPr>
        <p:spPr>
          <a:xfrm>
            <a:off x="3859618" y="340242"/>
            <a:ext cx="4221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Antigenic Structure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FC2F1EF-4D67-4BA6-8BF7-04C73D800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992231"/>
            <a:ext cx="5720316" cy="27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12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CED216F4-6E92-4006-A2E1-E8F3092A9A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CA" altLang="en-US" i="1" dirty="0"/>
              <a:t>Escherichia</a:t>
            </a:r>
            <a:r>
              <a:rPr lang="cs-CZ" altLang="en-US" i="1" dirty="0"/>
              <a:t> coli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999EAEA7-443C-4E24-B7FA-7F32DA4AE2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752600"/>
            <a:ext cx="8534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800" dirty="0"/>
              <a:t>Present in  G</a:t>
            </a:r>
            <a:r>
              <a:rPr lang="en-US" altLang="en-US" sz="2800" dirty="0"/>
              <a:t>U</a:t>
            </a:r>
            <a:r>
              <a:rPr lang="cs-CZ" altLang="en-US" sz="2800" dirty="0"/>
              <a:t>T</a:t>
            </a:r>
            <a:r>
              <a:rPr lang="en-US" altLang="en-US" sz="2800" dirty="0"/>
              <a:t>- Normal flora</a:t>
            </a:r>
            <a:endParaRPr lang="cs-CZ" altLang="en-US" sz="2800" dirty="0"/>
          </a:p>
          <a:p>
            <a:pPr eaLnBrk="1" hangingPunct="1">
              <a:lnSpc>
                <a:spcPct val="90000"/>
              </a:lnSpc>
            </a:pPr>
            <a:r>
              <a:rPr lang="cs-CZ" altLang="en-US" sz="2800" b="1" dirty="0"/>
              <a:t>Endogennous</a:t>
            </a: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Belongs to </a:t>
            </a:r>
            <a:r>
              <a:rPr lang="en-US" altLang="en-US" sz="2800" dirty="0" err="1"/>
              <a:t>enterobacteriacae</a:t>
            </a:r>
            <a:r>
              <a:rPr lang="en-US" altLang="en-US" sz="2800" dirty="0"/>
              <a:t> family</a:t>
            </a:r>
            <a:endParaRPr lang="cs-CZ" altLang="en-US" sz="2800" b="1" dirty="0"/>
          </a:p>
          <a:p>
            <a:pPr eaLnBrk="1" hangingPunct="1">
              <a:lnSpc>
                <a:spcPct val="90000"/>
              </a:lnSpc>
            </a:pPr>
            <a:endParaRPr lang="cs-CZ" altLang="en-US" sz="2800" dirty="0"/>
          </a:p>
          <a:p>
            <a:pPr eaLnBrk="1" hangingPunct="1">
              <a:lnSpc>
                <a:spcPct val="90000"/>
              </a:lnSpc>
            </a:pPr>
            <a:endParaRPr lang="cs-CZ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82002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D5CFB91E-2212-4E8E-9E42-CEE3C1C911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Identification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CE766337-7969-4884-BEBE-ECC2D97C3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686800" cy="4525963"/>
          </a:xfrm>
        </p:spPr>
        <p:txBody>
          <a:bodyPr/>
          <a:lstStyle/>
          <a:p>
            <a:pPr eaLnBrk="1" hangingPunct="1"/>
            <a:r>
              <a:rPr lang="en-US" altLang="en-US"/>
              <a:t>Gram negative rod</a:t>
            </a:r>
          </a:p>
          <a:p>
            <a:pPr eaLnBrk="1" hangingPunct="1"/>
            <a:r>
              <a:rPr lang="en-US" altLang="en-US"/>
              <a:t>Motile</a:t>
            </a:r>
          </a:p>
          <a:p>
            <a:pPr eaLnBrk="1" hangingPunct="1"/>
            <a:r>
              <a:rPr lang="en-US" altLang="en-US"/>
              <a:t>Capsule may be found in some strains</a:t>
            </a:r>
          </a:p>
          <a:p>
            <a:pPr eaLnBrk="1" hangingPunct="1"/>
            <a:r>
              <a:rPr lang="en-US" altLang="en-US"/>
              <a:t>Does not form spores</a:t>
            </a:r>
          </a:p>
          <a:p>
            <a:pPr eaLnBrk="1" hangingPunct="1"/>
            <a:endParaRPr lang="en-US" altLang="en-US"/>
          </a:p>
        </p:txBody>
      </p:sp>
      <p:pic>
        <p:nvPicPr>
          <p:cNvPr id="4100" name="Picture 8">
            <a:extLst>
              <a:ext uri="{FF2B5EF4-FFF2-40B4-BE49-F238E27FC236}">
                <a16:creationId xmlns:a16="http://schemas.microsoft.com/office/drawing/2014/main" xmlns="" id="{19A8FBB2-A775-4B78-A437-AB071D116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43400"/>
            <a:ext cx="24384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1749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1017</Words>
  <Application>Microsoft Office PowerPoint</Application>
  <PresentationFormat>Custom</PresentationFormat>
  <Paragraphs>120</Paragraphs>
  <Slides>29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Escherichia coli</vt:lpstr>
      <vt:lpstr>Identification</vt:lpstr>
      <vt:lpstr>E. coli</vt:lpstr>
      <vt:lpstr>IMViC</vt:lpstr>
      <vt:lpstr>Antigenic structure</vt:lpstr>
      <vt:lpstr>Factors of pathogenicity and virulence</vt:lpstr>
      <vt:lpstr>Infections</vt:lpstr>
      <vt:lpstr>Urinary tract infections</vt:lpstr>
      <vt:lpstr>Types of diarrheagenic E.coli</vt:lpstr>
      <vt:lpstr>Toxins </vt:lpstr>
      <vt:lpstr>Entero toxigenic E. coli (ETEC)</vt:lpstr>
      <vt:lpstr>Entero pathogenic E. coli (EPEC) </vt:lpstr>
      <vt:lpstr>Entero hemorrhagic E. coli (EHEC) </vt:lpstr>
      <vt:lpstr>Entero invasive E. coli (EIEC)</vt:lpstr>
      <vt:lpstr>Entero aggregative E. coli (EAEC) </vt:lpstr>
      <vt:lpstr>Mechanism of E. coli infection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Nidham Jamalludeen</dc:creator>
  <cp:lastModifiedBy>Toshiba7</cp:lastModifiedBy>
  <cp:revision>33</cp:revision>
  <dcterms:created xsi:type="dcterms:W3CDTF">2018-03-11T13:44:21Z</dcterms:created>
  <dcterms:modified xsi:type="dcterms:W3CDTF">2021-05-03T18:29:08Z</dcterms:modified>
</cp:coreProperties>
</file>